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E3EB"/>
    <a:srgbClr val="737373"/>
    <a:srgbClr val="AFC7D7"/>
    <a:srgbClr val="685135"/>
    <a:srgbClr val="BDA07D"/>
    <a:srgbClr val="F5F9F9"/>
    <a:srgbClr val="627272"/>
    <a:srgbClr val="93A5A8"/>
    <a:srgbClr val="3E7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3DF64-ECCF-BE5C-776B-6B6199569BBA}" v="509" dt="2024-05-31T11:29:59.365"/>
    <p1510:client id="{102100A5-5E20-EC16-B941-D16086A929CB}" v="2233" dt="2024-05-31T10:24:33.619"/>
    <p1510:client id="{686F1C67-82A0-77CB-549E-36436173709B}" v="59" dt="2024-05-31T10:32:06.398"/>
    <p1510:client id="{7143CC17-82C6-6E85-6C2E-1C69D9CB8DFB}" v="519" dt="2024-05-31T11:02:42.380"/>
    <p1510:client id="{E8277F97-85F7-117E-DA1D-B0DACDF2EB06}" v="373" dt="2024-05-31T08:18:05.339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EAF03AE-1CC2-475F-B909-50970E969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63C45E-73BA-4C86-A24F-A5006B4E7B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7A4CE-17BB-4BB2-AC7B-97495293E2AC}" type="datetimeFigureOut">
              <a:rPr lang="en-US" smtClean="0"/>
              <a:t>5/31/2024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1DB874-DF6A-4AFA-8055-4AD7EE4CE3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7078F-04CB-4625-B536-5BCAA2EC6C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EF92D-82DD-4142-BCE8-036B91487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070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5:10.482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4202 16383 0 0,'5'0'0'0'0,"8"0"0"0"0,5 0 0 0 0,6 0 0 0 0,4 0 0 0 0,13 0 0 0 0,15 0 0 0 0,8 0 0 0 0,9 0 0 0 0,14 0 0 0 0,11 0 0 0 0,12 0 0 0 0,6 0 0 0 0,6 0 0 0 0,-3 0 0 0 0,-6 0 0 0 0,-7 0 0 0 0,-10 0 0 0 0,-12 0 0 0 0,-15 0 0 0 0,-13 0 0 0 0,-12 0 0 0 0,-7 0 0 0 0,-1 0 0 0 0,5 0 0 0 0,6 0 0 0 0,10 0 0 0 0,12 0 0 0 0,9 0 0 0 0,2 0 0 0 0,-3 0 0 0 0,-3 0 0 0 0,-9 0 0 0 0,-11 0 0 0 0,-9 0 0 0 0,-7 0 0 0 0,-5 0 0 0 0,-2 0 0 0 0,-2 0 0 0 0,5 0 0 0 0,12 0 0 0 0,14 0 0 0 0,7 0 0 0 0,8 0 0 0 0,7 0 0 0 0,10 0 0 0 0,11 0 0 0 0,8 0 0 0 0,1 0 0 0 0,-3 0 0 0 0,-9 0 0 0 0,-12 0 0 0 0,-15 0 0 0 0,-15 0 0 0 0,-12 0 0 0 0,-8 0 0 0 0,-7 0 0 0 0,-2 0 0 0 0,-1 0 0 0 0,0 0 0 0 0,0 0 0 0 0,1 0 0 0 0,0 0 0 0 0,1 0 0 0 0,0 0 0 0 0,1 0 0 0 0,0 0 0 0 0,0 0 0 0 0,-1 0 0 0 0,1 0 0 0 0,0 0 0 0 0,0 0 0 0 0,-1 0 0 0 0,6 0 0 0 0,2 0 0 0 0,-1 0 0 0 0,-1 0 0 0 0,-1 0 0 0 0,-2 0 0 0 0,-1 0 0 0 0,-1 0 0 0 0,10 0 0 0 0,19 0 0 0 0,25 0 0 0 0,46 0 0 0 0,46 0 0 0 0,52 0 0 0 0,38 0 0 0 0,31 0 0 0 0,18 0 0 0 0,1 0 0 0 0,-21 0 0 0 0,-25 0 0 0 0,-48 0 0 0 0,-57 0 0 0 0,-45 0 0 0 0,-29 0 0 0 0,-9 0 0 0 0,3 0 0 0 0,13 0 0 0 0,25 0 0 0 0,19 0 0 0 0,20 0 0 0 0,20 0 0 0 0,10 0 0 0 0,3 0 0 0 0,-5 0 0 0 0,-15 0 0 0 0,-10 0 0 0 0,-19 0 0 0 0,-18 0 0 0 0,-16 0 0 0 0,-5 0 0 0 0,-7 0 0 0 0,2 0 0 0 0,8 0 0 0 0,12 0 0 0 0,11 0 0 0 0,9 0 0 0 0,11 0 0 0 0,1 0 0 0 0,-11 0 0 0 0,-14 0 0 0 0,-19 0 0 0 0,-17 0 0 0 0,-21 0 0 0 0,-16 0 0 0 0,-13 0 0 0 0,-9 0 0 0 0,-5 0 0 0 0,-3 0 0 0 0,0 0 0 0 0,0 0 0 0 0,1 0 0 0 0,1 0 0 0 0,0 0 0 0 0,2 0 0 0 0,-1 0 0 0 0,6 0 0 0 0,7 0 0 0 0,12 0 0 0 0,12 0 0 0 0,10 0 0 0 0,8 0 0 0 0,0 0 0 0 0,-4 0 0 0 0,-11 0 0 0 0,-11 0 0 0 0,-12 0 0 0 0,-8 0 0 0 0,-5 0 0 0 0,-3 0 0 0 0,-3 0 0 0 0,6 0 0 0 0,1 0 0 0 0,6 0 0 0 0,1 0 0 0 0,-2 0 0 0 0,-2 0 0 0 0,-2 0 0 0 0,-3 0 0 0 0,-1 0 0 0 0,-1 0 0 0 0,0 0 0 0 0,-1 0 0 0 0,-5 0 0 0 0,-2 0 0 0 0,1 0 0 0 0,1 0 0 0 0,2 0 0 0 0,1 0 0 0 0,2 0 0 0 0,0 0 0 0 0,6 0 0 0 0,7 0 0 0 0,1 0 0 0 0,5 0 0 0 0,-3 0 0 0 0,-2 0 0 0 0,-4 0 0 0 0,-4 0 0 0 0,-2 0 0 0 0,-3 0 0 0 0,0 0 0 0 0,-1 0 0 0 0,0 0 0 0 0,0 0 0 0 0,0 0 0 0 0,0 0 0 0 0,1 0 0 0 0,-1 0 0 0 0,1 0 0 0 0,0 0 0 0 0,-1 0 0 0 0,1 0 0 0 0,0 0 0 0 0,-1 0 0 0 0,1 0 0 0 0,0 0 0 0 0,0 0 0 0 0,-1 0 0 0 0,-4 0 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6:29.437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08.67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10.689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12.298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15.080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16.78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18.845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20.549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8:21.283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29:49.879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14:20.042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4202 16383 0 0,'5'0'0'0'0,"8"0"0"0"0,5 0 0 0 0,6 0 0 0 0,4 0 0 0 0,13 0 0 0 0,15 0 0 0 0,8 0 0 0 0,9 0 0 0 0,14 0 0 0 0,11 0 0 0 0,12 0 0 0 0,6 0 0 0 0,6 0 0 0 0,-3 0 0 0 0,-6 0 0 0 0,-7 0 0 0 0,-10 0 0 0 0,-12 0 0 0 0,-15 0 0 0 0,-13 0 0 0 0,-12 0 0 0 0,-7 0 0 0 0,-1 0 0 0 0,5 0 0 0 0,6 0 0 0 0,10 0 0 0 0,12 0 0 0 0,9 0 0 0 0,2 0 0 0 0,-3 0 0 0 0,-3 0 0 0 0,-9 0 0 0 0,-11 0 0 0 0,-9 0 0 0 0,-7 0 0 0 0,-5 0 0 0 0,-2 0 0 0 0,-2 0 0 0 0,5 0 0 0 0,12 0 0 0 0,14 0 0 0 0,7 0 0 0 0,8 0 0 0 0,7 0 0 0 0,10 0 0 0 0,11 0 0 0 0,8 0 0 0 0,1 0 0 0 0,-3 0 0 0 0,-9 0 0 0 0,-12 0 0 0 0,-15 0 0 0 0,-15 0 0 0 0,-12 0 0 0 0,-8 0 0 0 0,-7 0 0 0 0,-2 0 0 0 0,-1 0 0 0 0,0 0 0 0 0,0 0 0 0 0,1 0 0 0 0,0 0 0 0 0,1 0 0 0 0,0 0 0 0 0,1 0 0 0 0,0 0 0 0 0,0 0 0 0 0,-1 0 0 0 0,1 0 0 0 0,0 0 0 0 0,0 0 0 0 0,-1 0 0 0 0,6 0 0 0 0,2 0 0 0 0,-1 0 0 0 0,-1 0 0 0 0,-1 0 0 0 0,-2 0 0 0 0,-1 0 0 0 0,-1 0 0 0 0,10 0 0 0 0,19 0 0 0 0,25 0 0 0 0,46 0 0 0 0,46 0 0 0 0,52 0 0 0 0,38 0 0 0 0,31 0 0 0 0,18 0 0 0 0,1 0 0 0 0,-21 0 0 0 0,-25 0 0 0 0,-48 0 0 0 0,-57 0 0 0 0,-45 0 0 0 0,-29 0 0 0 0,-9 0 0 0 0,3 0 0 0 0,13 0 0 0 0,25 0 0 0 0,19 0 0 0 0,20 0 0 0 0,20 0 0 0 0,10 0 0 0 0,3 0 0 0 0,-5 0 0 0 0,-15 0 0 0 0,-10 0 0 0 0,-19 0 0 0 0,-18 0 0 0 0,-16 0 0 0 0,-5 0 0 0 0,-7 0 0 0 0,2 0 0 0 0,8 0 0 0 0,12 0 0 0 0,11 0 0 0 0,9 0 0 0 0,11 0 0 0 0,1 0 0 0 0,-11 0 0 0 0,-14 0 0 0 0,-19 0 0 0 0,-17 0 0 0 0,-21 0 0 0 0,-16 0 0 0 0,-13 0 0 0 0,-9 0 0 0 0,-5 0 0 0 0,-3 0 0 0 0,0 0 0 0 0,0 0 0 0 0,1 0 0 0 0,1 0 0 0 0,0 0 0 0 0,2 0 0 0 0,-1 0 0 0 0,6 0 0 0 0,7 0 0 0 0,12 0 0 0 0,12 0 0 0 0,10 0 0 0 0,8 0 0 0 0,0 0 0 0 0,-4 0 0 0 0,-11 0 0 0 0,-11 0 0 0 0,-12 0 0 0 0,-8 0 0 0 0,-5 0 0 0 0,-3 0 0 0 0,-3 0 0 0 0,6 0 0 0 0,1 0 0 0 0,6 0 0 0 0,1 0 0 0 0,-2 0 0 0 0,-2 0 0 0 0,-2 0 0 0 0,-3 0 0 0 0,-1 0 0 0 0,-1 0 0 0 0,0 0 0 0 0,-1 0 0 0 0,-5 0 0 0 0,-2 0 0 0 0,1 0 0 0 0,1 0 0 0 0,2 0 0 0 0,1 0 0 0 0,2 0 0 0 0,0 0 0 0 0,6 0 0 0 0,7 0 0 0 0,1 0 0 0 0,5 0 0 0 0,-3 0 0 0 0,-2 0 0 0 0,-4 0 0 0 0,-4 0 0 0 0,-2 0 0 0 0,-3 0 0 0 0,0 0 0 0 0,-1 0 0 0 0,0 0 0 0 0,0 0 0 0 0,0 0 0 0 0,0 0 0 0 0,1 0 0 0 0,-1 0 0 0 0,1 0 0 0 0,0 0 0 0 0,-1 0 0 0 0,1 0 0 0 0,0 0 0 0 0,-1 0 0 0 0,1 0 0 0 0,0 0 0 0 0,0 0 0 0 0,-1 0 0 0 0,-4 0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32:06.398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7461 4946 16383 0 0,'11'0'0'0'0,"17"0"0"0"0,10 0 0 0 0,14 0 0 0 0,8 0 0 0 0,28 0 0 0 0,32 0 0 0 0,17 0 0 0 0,20 0 0 0 0,30 0 0 0 0,23 0 0 0 0,26 0 0 0 0,13 0 0 0 0,13 0 0 0 0,-7 0 0 0 0,-13 0 0 0 0,-14 0 0 0 0,-22 0 0 0 0,-26 0 0 0 0,-32 0 0 0 0,-28 0 0 0 0,-25 0 0 0 0,-16 0 0 0 0,-2 0 0 0 0,11 0 0 0 0,13 0 0 0 0,22 0 0 0 0,25 0 0 0 0,19 0 0 0 0,5 0 0 0 0,-7 0 0 0 0,-6 0 0 0 0,-20 0 0 0 0,-23 0 0 0 0,-19 0 0 0 0,-16 0 0 0 0,-10 0 0 0 0,-4 0 0 0 0,-5 0 0 0 0,11 0 0 0 0,25 0 0 0 0,31 0 0 0 0,15 0 0 0 0,17 0 0 0 0,15 0 0 0 0,21 0 0 0 0,24 0 0 0 0,17 0 0 0 0,3 0 0 0 0,-7 0 0 0 0,-20 0 0 0 0,-25 0 0 0 0,-32 0 0 0 0,-33 0 0 0 0,-25 0 0 0 0,-18 0 0 0 0,-14 0 0 0 0,-5 0 0 0 0,-2 0 0 0 0,0 0 0 0 0,0 0 0 0 0,3 0 0 0 0,-1 0 0 0 0,2 0 0 0 0,1 0 0 0 0,1 0 0 0 0,1 0 0 0 0,-1 0 0 0 0,-1 0 0 0 0,1 0 0 0 0,1 0 0 0 0,-1 0 0 0 0,-1 0 0 0 0,12 0 0 0 0,4 0 0 0 0,-1 0 0 0 0,-3 0 0 0 0,-2 0 0 0 0,-4 0 0 0 0,-2 0 0 0 0,-3 0 0 0 0,22 0 0 0 0,41 0 0 0 0,53 0 0 0 0,99 0 0 0 0,99 0 0 0 0,111 0 0 0 0,82 0 0 0 0,67 0 0 0 0,38 0 0 0 0,2 0 0 0 0,-45 0 0 0 0,-53 0 0 0 0,-104 0 0 0 0,-121 0 0 0 0,-98 0 0 0 0,-61 0 0 0 0,-20 0 0 0 0,6 0 0 0 0,29 0 0 0 0,53 0 0 0 0,41 0 0 0 0,42 0 0 0 0,44 0 0 0 0,21 0 0 0 0,7 0 0 0 0,-11 0 0 0 0,-33 0 0 0 0,-20 0 0 0 0,-42 0 0 0 0,-38 0 0 0 0,-35 0 0 0 0,-10 0 0 0 0,-15 0 0 0 0,4 0 0 0 0,17 0 0 0 0,26 0 0 0 0,23 0 0 0 0,20 0 0 0 0,24 0 0 0 0,1 0 0 0 0,-23 0 0 0 0,-30 0 0 0 0,-41 0 0 0 0,-36 0 0 0 0,-45 0 0 0 0,-35 0 0 0 0,-27 0 0 0 0,-20 0 0 0 0,-11 0 0 0 0,-6 0 0 0 0,0 0 0 0 0,0 0 0 0 0,2 0 0 0 0,2 0 0 0 0,0 0 0 0 0,5 0 0 0 0,-3 0 0 0 0,13 0 0 0 0,16 0 0 0 0,25 0 0 0 0,26 0 0 0 0,21 0 0 0 0,17 0 0 0 0,1 0 0 0 0,-10 0 0 0 0,-22 0 0 0 0,-25 0 0 0 0,-25 0 0 0 0,-17 0 0 0 0,-11 0 0 0 0,-7 0 0 0 0,-6 0 0 0 0,13 0 0 0 0,2 0 0 0 0,13 0 0 0 0,2 0 0 0 0,-4 0 0 0 0,-4 0 0 0 0,-5 0 0 0 0,-6 0 0 0 0,-2 0 0 0 0,-3 0 0 0 0,1 0 0 0 0,-3 0 0 0 0,-10 0 0 0 0,-5 0 0 0 0,2 0 0 0 0,3 0 0 0 0,4 0 0 0 0,2 0 0 0 0,4 0 0 0 0,1 0 0 0 0,12 0 0 0 0,15 0 0 0 0,3 0 0 0 0,10 0 0 0 0,-6 0 0 0 0,-5 0 0 0 0,-8 0 0 0 0,-9 0 0 0 0,-4 0 0 0 0,-6 0 0 0 0,-1 0 0 0 0,-1 0 0 0 0,-1 0 0 0 0,0 0 0 0 0,1 0 0 0 0,-1 0 0 0 0,3 0 0 0 0,-3 0 0 0 0,2 0 0 0 0,1 0 0 0 0,-3 0 0 0 0,3 0 0 0 0,-1 0 0 0 0,-1 0 0 0 0,1 0 0 0 0,1 0 0 0 0,-1 0 0 0 0,-1 0 0 0 0,-10 0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1:02:54.355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53:08.914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53:16.039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53:20.961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53:24.555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31T10:53:27.149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11044 9843 16383 0 0,'0'11'0'0'0,"0"24"0"0"0,0 38 0 0 0,0 32 0 0 0,0 35 0 0 0,0 32 0 0 0,0 23 0 0 0,0 8 0 0 0,0 6 0 0 0,0-9 0 0 0,0-20 0 0 0,0-20 0 0 0,0-22 0 0 0,0-23 0 0 0,0-19 0 0 0,0-14 0 0 0,0-9 0 0 0,0-10 0 0 0,0-7 0 0 0,0-10 0 0 0,0-8 0 0 0,0 9 0 0 0,0 0 0 0 0,0-4 0 0 0,0-5 0 0 0,0-6 0 0 0,0 1 0 0 0,0 1 0 0 0,0 0 0 0 0,0 1 0 0 0,0 3 0 0 0,0-1 0 0 0,0-4 0 0 0,0-2 0 0 0,0-3 0 0 0,0-3 0 0 0,0-1 0 0 0,0-1 0 0 0,0-1 0 0 0,0 0 0 0 0,0 1 0 0 0,0-1 0 0 0,0 1 0 0 0,0 0 0 0 0,0 0 0 0 0,0 0 0 0 0,0 0 0 0 0,0 0 0 0 0,0 0 0 0 0,0 0 0 0 0,0 0 0 0 0,0 0 0 0 0,0 0 0 0 0,0 0 0 0 0,0 0 0 0 0,0 4 0 0 0,0 5 0 0 0,0 5 0 0 0,0 4 0 0 0,0-1 0 0 0,0-3 0 0 0,0-5 0 0 0,0-3 0 0 0,0-3 0 0 0,0 2 0 0 0,0 4 0 0 0,0 1 0 0 0,0-2 0 0 0,0-2 0 0 0,0-2 0 0 0,0-1 0 0 0,0-2 0 0 0,0-1 0 0 0,0 0 0 0 0,0-1 0 0 0,0 1 0 0 0,0-4 0 0 0,0-2 0 0 0,0-3 0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6C8F5-2FDA-4718-81AA-24F4816BBD56}" type="datetimeFigureOut">
              <a:rPr lang="en-US" smtClean="0"/>
              <a:t>5/31/2024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EC616-C518-4358-9496-6C33B2F5F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22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2488" y="950976"/>
            <a:ext cx="5239512" cy="49651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EBC2D4-4F41-249E-7141-E0E12113CE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72346" y="0"/>
            <a:ext cx="28956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cap="none" spc="50" baseline="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220C40-4EC0-BFB1-D615-1455BA15A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3684897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3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 layout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2">
            <a:extLst>
              <a:ext uri="{FF2B5EF4-FFF2-40B4-BE49-F238E27FC236}">
                <a16:creationId xmlns:a16="http://schemas.microsoft.com/office/drawing/2014/main" id="{A750E0F3-3708-7BB7-7A9E-123ED3BAC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0664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664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36976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07792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792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5404104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4920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4920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71232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242048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242048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9738360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409176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09176" y="5431536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EAB4BA-80BD-7371-B929-19121B20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44474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5AB06E-DF62-F8F9-5394-965FE9EF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8818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99703C-0E17-F953-C69A-F4BE3C334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9959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4C6290-D338-8FBA-9D0B-CAF45DE68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39717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04D8C7-8727-8343-DFC8-E415C809B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778565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1314"/>
            <a:ext cx="12192000" cy="3806686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4B8443F-E5FA-5D35-EFF6-7896CFEE7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2063838"/>
            <a:ext cx="506632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9C9904-11DE-F8AA-4316-5ACEC5829E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8199" y="2486203"/>
            <a:ext cx="10515600" cy="3343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537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224" y="502920"/>
            <a:ext cx="5010912" cy="1627632"/>
          </a:xfrm>
          <a:prstGeom prst="rect">
            <a:avLst/>
          </a:prstGeom>
          <a:noFill/>
        </p:spPr>
        <p:txBody>
          <a:bodyPr lIns="91440" tIns="45720" rIns="91440" bIns="45720" anchor="t" anchorCtr="0"/>
          <a:lstStyle>
            <a:lvl1pPr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496" y="2752344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0288" y="1911096"/>
            <a:ext cx="2350008" cy="99669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F8DE9-CF33-BBAF-FFA6-1487D09E6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46136" y="0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37F6F0D-FCD4-63B1-5371-FFB63A75BB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46136" y="3602736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9A62FB8A-A588-91BB-620B-64E5D2090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1655546"/>
            <a:ext cx="12192001" cy="5202454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6584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86584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0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58000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C76B36E-858A-1EFF-2A70-C8D5ADDC0C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777FD6-2BEA-C70A-1C6D-8885D53E9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2470543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ABE26A-0746-BC10-0802-C29EAD6C2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6968402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57" r:id="rId4"/>
    <p:sldLayoutId id="2147483656" r:id="rId5"/>
    <p:sldLayoutId id="2147483665" r:id="rId6"/>
    <p:sldLayoutId id="2147483652" r:id="rId7"/>
    <p:sldLayoutId id="2147483658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3.png"/><Relationship Id="rId7" Type="http://schemas.openxmlformats.org/officeDocument/2006/relationships/customXml" Target="../ink/ink6.xm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png"/><Relationship Id="rId10" Type="http://schemas.openxmlformats.org/officeDocument/2006/relationships/customXml" Target="../ink/ink9.xml"/><Relationship Id="rId4" Type="http://schemas.openxmlformats.org/officeDocument/2006/relationships/customXml" Target="../ink/ink4.xml"/><Relationship Id="rId9" Type="http://schemas.openxmlformats.org/officeDocument/2006/relationships/customXml" Target="../ink/ink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customXml" Target="../ink/ink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74" y="889329"/>
            <a:ext cx="6544780" cy="4240548"/>
          </a:xfrm>
        </p:spPr>
        <p:txBody>
          <a:bodyPr lIns="91440" tIns="45720" rIns="91440" bIns="45720" anchor="b"/>
          <a:lstStyle/>
          <a:p>
            <a:r>
              <a:rPr lang="en-US" sz="4400">
                <a:solidFill>
                  <a:schemeClr val="accent3">
                    <a:lumMod val="75000"/>
                  </a:schemeClr>
                </a:solidFill>
                <a:ea typeface="+mj-lt"/>
                <a:cs typeface="+mj-lt"/>
              </a:rPr>
              <a:t> </a:t>
            </a:r>
            <a:b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cs typeface="Segoe UI Light"/>
              </a:rPr>
              <a:t> </a:t>
            </a:r>
            <a:br>
              <a:rPr lang="en-US" sz="4400"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ea typeface="+mj-lt"/>
                <a:cs typeface="+mj-lt"/>
              </a:rPr>
              <a:t>Particle</a:t>
            </a:r>
            <a:br>
              <a:rPr lang="en-US" sz="4400"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cs typeface="Segoe UI Light"/>
              </a:rPr>
              <a:t>Trajectory </a:t>
            </a:r>
            <a:br>
              <a:rPr lang="en-US" sz="4400"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cs typeface="Segoe UI Light"/>
              </a:rPr>
              <a:t>reconstruction</a:t>
            </a:r>
            <a:br>
              <a:rPr lang="en-US" sz="4400"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cs typeface="Segoe UI Light"/>
              </a:rPr>
              <a:t>with</a:t>
            </a:r>
            <a:br>
              <a:rPr lang="en-US" sz="4400">
                <a:cs typeface="Segoe UI Light"/>
              </a:rPr>
            </a:br>
            <a:r>
              <a:rPr lang="en-US" sz="4400">
                <a:solidFill>
                  <a:schemeClr val="accent3">
                    <a:lumMod val="75000"/>
                  </a:schemeClr>
                </a:solidFill>
                <a:cs typeface="Segoe UI Light"/>
              </a:rPr>
              <a:t>deep learning</a:t>
            </a:r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5355" y="5185263"/>
            <a:ext cx="5278514" cy="853465"/>
          </a:xfrm>
        </p:spPr>
        <p:txBody>
          <a:bodyPr lIns="91440" tIns="45720" rIns="91440" bIns="45720" anchor="t"/>
          <a:lstStyle/>
          <a:p>
            <a:r>
              <a:rPr lang="en-US" b="1">
                <a:cs typeface="Segoe UI Light"/>
              </a:rPr>
              <a:t>Kyril Kaufmann</a:t>
            </a:r>
          </a:p>
          <a:p>
            <a:r>
              <a:rPr lang="en-US">
                <a:cs typeface="Segoe UI Light"/>
              </a:rPr>
              <a:t>kyril.kaufmann@etu.unige.ch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7C1019-D992-06C7-BBAF-C153A2F43F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solidFill>
            <a:schemeClr val="accent3">
              <a:lumMod val="60000"/>
              <a:lumOff val="40000"/>
            </a:schemeClr>
          </a:solidFill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 descr="A machine in a room&#10;&#10;Description automatically generated">
            <a:extLst>
              <a:ext uri="{FF2B5EF4-FFF2-40B4-BE49-F238E27FC236}">
                <a16:creationId xmlns:a16="http://schemas.microsoft.com/office/drawing/2014/main" id="{BB9638C5-9392-BA50-D1EA-EFA3EEDE5E8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0438" r="10438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5D82D6-A6BF-394A-962D-D512A77C94D4}"/>
              </a:ext>
            </a:extLst>
          </p:cNvPr>
          <p:cNvSpPr txBox="1"/>
          <p:nvPr/>
        </p:nvSpPr>
        <p:spPr>
          <a:xfrm>
            <a:off x="284922" y="892311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cap="all">
                <a:solidFill>
                  <a:srgbClr val="355469"/>
                </a:solidFill>
                <a:cs typeface="Segoe UI Light"/>
              </a:rPr>
              <a:t>DAMPE 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9407B65-8DD4-6025-3473-663C9C6F8998}"/>
                  </a:ext>
                </a:extLst>
              </p14:cNvPr>
              <p14:cNvContentPartPr/>
              <p14:nvPr/>
            </p14:nvContentPartPr>
            <p14:xfrm>
              <a:off x="419653" y="1698622"/>
              <a:ext cx="5156078" cy="11043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9407B65-8DD4-6025-3473-663C9C6F899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0654" y="1422547"/>
                <a:ext cx="5173716" cy="5521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12DD485B-2668-24A0-4ABA-C6AA8224D47C}"/>
                  </a:ext>
                </a:extLst>
              </p14:cNvPr>
              <p14:cNvContentPartPr/>
              <p14:nvPr/>
            </p14:nvContentPartPr>
            <p14:xfrm>
              <a:off x="408609" y="5133144"/>
              <a:ext cx="5156078" cy="11043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12DD485B-2668-24A0-4ABA-C6AA8224D47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9610" y="4857069"/>
                <a:ext cx="5173716" cy="552150"/>
              </a:xfrm>
              <a:prstGeom prst="rect">
                <a:avLst/>
              </a:prstGeom>
            </p:spPr>
          </p:pic>
        </mc:Fallback>
      </mc:AlternateContent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1214ECE-D830-31DC-2A31-A4B67CCF62B4}"/>
              </a:ext>
            </a:extLst>
          </p:cNvPr>
          <p:cNvCxnSpPr/>
          <p:nvPr/>
        </p:nvCxnSpPr>
        <p:spPr>
          <a:xfrm>
            <a:off x="673652" y="1479827"/>
            <a:ext cx="2197652" cy="3909390"/>
          </a:xfrm>
          <a:prstGeom prst="straightConnector1">
            <a:avLst/>
          </a:prstGeom>
          <a:ln w="12700">
            <a:solidFill>
              <a:srgbClr val="AFC7D7">
                <a:alpha val="50000"/>
              </a:srgb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012DFD-ABB1-5823-B6F3-9A54204E6F2A}"/>
              </a:ext>
            </a:extLst>
          </p:cNvPr>
          <p:cNvCxnSpPr>
            <a:cxnSpLocks/>
          </p:cNvCxnSpPr>
          <p:nvPr/>
        </p:nvCxnSpPr>
        <p:spPr>
          <a:xfrm flipH="1">
            <a:off x="4064000" y="1292087"/>
            <a:ext cx="1303129" cy="4108173"/>
          </a:xfrm>
          <a:prstGeom prst="straightConnector1">
            <a:avLst/>
          </a:prstGeom>
          <a:ln w="12700">
            <a:solidFill>
              <a:srgbClr val="AFC7D7">
                <a:alpha val="50000"/>
              </a:srgbClr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569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rawing of a rectangular object with a laser beam&#10;&#10;Description automatically generated">
            <a:extLst>
              <a:ext uri="{FF2B5EF4-FFF2-40B4-BE49-F238E27FC236}">
                <a16:creationId xmlns:a16="http://schemas.microsoft.com/office/drawing/2014/main" id="{B085AC63-5CD7-2633-2DD0-A070FE909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87" y="4643296"/>
            <a:ext cx="7600461" cy="245347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E77BFD1-E041-BF02-D976-165C668DE32D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Energy split model 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47FC37C-C4ED-A0D0-9652-8EBF1D6B9C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5416" y="1037799"/>
            <a:ext cx="9829847" cy="2391591"/>
          </a:xfrm>
        </p:spPr>
        <p:txBody>
          <a:bodyPr lIns="91440" tIns="45720" rIns="91440" bIns="45720" anchor="ctr"/>
          <a:lstStyle/>
          <a:p>
            <a:r>
              <a:rPr lang="en-US" sz="2400">
                <a:cs typeface="Segoe UI Light"/>
              </a:rPr>
              <a:t>One model with different training set (split on low and high energy) </a:t>
            </a:r>
          </a:p>
          <a:p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8AF0890C-4CE5-29EB-11B4-273BF401A0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949655"/>
              </p:ext>
            </p:extLst>
          </p:nvPr>
        </p:nvGraphicFramePr>
        <p:xfrm>
          <a:off x="497449" y="1823325"/>
          <a:ext cx="11636816" cy="29667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7363">
                  <a:extLst>
                    <a:ext uri="{9D8B030D-6E8A-4147-A177-3AD203B41FA5}">
                      <a16:colId xmlns:a16="http://schemas.microsoft.com/office/drawing/2014/main" val="433400040"/>
                    </a:ext>
                  </a:extLst>
                </a:gridCol>
                <a:gridCol w="1992923">
                  <a:extLst>
                    <a:ext uri="{9D8B030D-6E8A-4147-A177-3AD203B41FA5}">
                      <a16:colId xmlns:a16="http://schemas.microsoft.com/office/drawing/2014/main" val="1472152082"/>
                    </a:ext>
                  </a:extLst>
                </a:gridCol>
                <a:gridCol w="2661804">
                  <a:extLst>
                    <a:ext uri="{9D8B030D-6E8A-4147-A177-3AD203B41FA5}">
                      <a16:colId xmlns:a16="http://schemas.microsoft.com/office/drawing/2014/main" val="3128886046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3803425339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11180125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Layer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Shape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Filter type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 err="1"/>
                        <a:t>Flter</a:t>
                      </a:r>
                      <a:r>
                        <a:rPr lang="en-US" u="none"/>
                        <a:t> (Z x (X / Y) 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Params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7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Input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14 x 22 x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Convolution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5 x 4</a:t>
                      </a:r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32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Conv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10 x 19 x 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Segoe UI Light"/>
                        </a:rPr>
                        <a:t>Convolution</a:t>
                      </a:r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 x 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168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849591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 x 16 x 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Segoe UI Light"/>
                        </a:rPr>
                        <a:t>Convolution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 x 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2576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04143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1 x 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Flatten and Feed-Forward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24592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845274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Dense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Feed-Forward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1088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6233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Output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260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21725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b="1"/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/>
                        <a:t>28'684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52819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AD14829-5D8C-393B-10E6-096D5DA13FC1}"/>
              </a:ext>
            </a:extLst>
          </p:cNvPr>
          <p:cNvSpPr txBox="1"/>
          <p:nvPr/>
        </p:nvSpPr>
        <p:spPr>
          <a:xfrm>
            <a:off x="1310982" y="4512331"/>
            <a:ext cx="56850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cs typeface="Segoe UI Light"/>
              </a:rPr>
              <a:t>Im</a:t>
            </a:r>
            <a:endParaRPr lang="en-US" sz="2000">
              <a:cs typeface="Segoe UI Ligh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6E61C7-43BA-C285-BE55-889BA098347B}"/>
              </a:ext>
            </a:extLst>
          </p:cNvPr>
          <p:cNvSpPr txBox="1"/>
          <p:nvPr/>
        </p:nvSpPr>
        <p:spPr>
          <a:xfrm>
            <a:off x="2110632" y="4580715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522CF1-A592-92C5-849A-850AA9891F29}"/>
              </a:ext>
            </a:extLst>
          </p:cNvPr>
          <p:cNvSpPr txBox="1"/>
          <p:nvPr/>
        </p:nvSpPr>
        <p:spPr>
          <a:xfrm>
            <a:off x="3539463" y="4707823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DB06CE-2C60-A76C-9889-4273209306AB}"/>
              </a:ext>
            </a:extLst>
          </p:cNvPr>
          <p:cNvSpPr txBox="1"/>
          <p:nvPr/>
        </p:nvSpPr>
        <p:spPr>
          <a:xfrm>
            <a:off x="5055998" y="5268840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86C323-047C-E45F-0458-3B4B21445E2C}"/>
              </a:ext>
            </a:extLst>
          </p:cNvPr>
          <p:cNvSpPr txBox="1"/>
          <p:nvPr/>
        </p:nvSpPr>
        <p:spPr>
          <a:xfrm>
            <a:off x="6550470" y="5110995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Hidden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38604A-ED12-DC2C-AC08-B993F31F6A9F}"/>
              </a:ext>
            </a:extLst>
          </p:cNvPr>
          <p:cNvSpPr txBox="1"/>
          <p:nvPr/>
        </p:nvSpPr>
        <p:spPr>
          <a:xfrm>
            <a:off x="8146476" y="6071892"/>
            <a:ext cx="184421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4x1 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5C0009-CD1B-5D83-6F88-AC0DA420A920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5C0009-CD1B-5D83-6F88-AC0DA420A92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313ADAD-05BB-9F6B-3A3F-2F0EE57F773C}"/>
              </a:ext>
            </a:extLst>
          </p:cNvPr>
          <p:cNvSpPr txBox="1"/>
          <p:nvPr/>
        </p:nvSpPr>
        <p:spPr>
          <a:xfrm>
            <a:off x="6943858" y="4464676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Table 3 : Model Split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1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error bars&#10;&#10;Description automatically generated">
            <a:extLst>
              <a:ext uri="{FF2B5EF4-FFF2-40B4-BE49-F238E27FC236}">
                <a16:creationId xmlns:a16="http://schemas.microsoft.com/office/drawing/2014/main" id="{93E4D878-CD9F-4892-D15A-C50DE6CEB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37" y="378901"/>
            <a:ext cx="10369359" cy="606909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97149C7-9023-5B6C-6BBA-ACA871B6078F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Energy split </a:t>
            </a:r>
            <a:r>
              <a:rPr lang="en-US" b="1" err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cnn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 model result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0158092-1E42-2886-93A3-1D1BE8E39799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0158092-1E42-2886-93A3-1D1BE8E397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FB833DD-1519-2C26-96A9-4359942137CF}"/>
              </a:ext>
            </a:extLst>
          </p:cNvPr>
          <p:cNvSpPr txBox="1"/>
          <p:nvPr/>
        </p:nvSpPr>
        <p:spPr>
          <a:xfrm>
            <a:off x="2049887" y="6181859"/>
            <a:ext cx="84893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6 : Split models and Model 2 History compared to benchmarked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55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69812F5-616E-9E46-050A-9CA14B02813E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Conclusion 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C32C38E-DE73-5AF6-869F-87BA853BBD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5416" y="1610815"/>
            <a:ext cx="11320716" cy="5086200"/>
          </a:xfrm>
        </p:spPr>
        <p:txBody>
          <a:bodyPr lIns="91440" tIns="45720" rIns="91440" bIns="45720" anchor="ctr"/>
          <a:lstStyle/>
          <a:p>
            <a:r>
              <a:rPr lang="en-US" sz="2400" dirty="0">
                <a:cs typeface="Segoe UI Light"/>
              </a:rPr>
              <a:t>Adding more layers in the feed-forward deteriorates the results.</a:t>
            </a:r>
          </a:p>
          <a:p>
            <a:r>
              <a:rPr lang="en-US" sz="2400" dirty="0">
                <a:cs typeface="Segoe UI Light"/>
              </a:rPr>
              <a:t>Increasing the filter size at each convolution yields poorer result.</a:t>
            </a:r>
          </a:p>
          <a:p>
            <a:pPr marL="0" indent="0">
              <a:buNone/>
            </a:pPr>
            <a:endParaRPr lang="en-US" sz="2400">
              <a:cs typeface="Segoe UI Light"/>
            </a:endParaRPr>
          </a:p>
          <a:p>
            <a:r>
              <a:rPr lang="en-US" sz="2400" dirty="0">
                <a:cs typeface="Segoe UI Light"/>
              </a:rPr>
              <a:t>Image of size 14 x 22 -&gt; Input of size 36 * 1e6 : Try a model with more parameters.</a:t>
            </a:r>
          </a:p>
          <a:p>
            <a:r>
              <a:rPr lang="en-US" sz="2400" dirty="0">
                <a:cs typeface="Segoe UI Light"/>
              </a:rPr>
              <a:t>Split on the maximum pixel energy instead of total energy.</a:t>
            </a:r>
            <a:endParaRPr lang="en-US" sz="2400" spc="50" dirty="0">
              <a:cs typeface="Segoe UI Light"/>
            </a:endParaRPr>
          </a:p>
          <a:p>
            <a:r>
              <a:rPr lang="en-US" sz="2400" dirty="0">
                <a:cs typeface="Segoe UI Light"/>
              </a:rPr>
              <a:t>Do not fully flatten the image in the convolutional network. </a:t>
            </a:r>
          </a:p>
          <a:p>
            <a:r>
              <a:rPr lang="en-US" sz="2400" dirty="0">
                <a:cs typeface="Segoe UI Light"/>
              </a:rPr>
              <a:t>Use transformers to include attention between X and Y.</a:t>
            </a:r>
          </a:p>
          <a:p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DE3AC7A-4F87-EAA4-9694-50AEF6E3E07D}"/>
                  </a:ext>
                </a:extLst>
              </p14:cNvPr>
              <p14:cNvContentPartPr/>
              <p14:nvPr/>
            </p14:nvContentPartPr>
            <p14:xfrm flipV="1">
              <a:off x="496957" y="2612274"/>
              <a:ext cx="11064338" cy="88348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DE3AC7A-4F87-EAA4-9694-50AEF6E3E07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487957" y="403574"/>
                <a:ext cx="11081978" cy="441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7977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53842CE-FB40-5913-1AD0-B4D5857A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35" y="190500"/>
            <a:ext cx="10044967" cy="978408"/>
          </a:xfrm>
        </p:spPr>
        <p:txBody>
          <a:bodyPr lIns="91440" tIns="45720" rIns="91440" bIns="45720" anchor="ctr"/>
          <a:lstStyle/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Da</a:t>
            </a:r>
            <a:r>
              <a:rPr lang="en-US">
                <a:solidFill>
                  <a:schemeClr val="accent3">
                    <a:lumMod val="75000"/>
                  </a:schemeClr>
                </a:solidFill>
                <a:cs typeface="Segoe UI Light"/>
              </a:rPr>
              <a:t>rk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 m</a:t>
            </a:r>
            <a:r>
              <a:rPr lang="en-US">
                <a:solidFill>
                  <a:schemeClr val="accent3">
                    <a:lumMod val="75000"/>
                  </a:schemeClr>
                </a:solidFill>
                <a:cs typeface="Segoe UI Light"/>
              </a:rPr>
              <a:t>atter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 p</a:t>
            </a:r>
            <a:r>
              <a:rPr lang="en-US">
                <a:solidFill>
                  <a:schemeClr val="accent3">
                    <a:lumMod val="75000"/>
                  </a:schemeClr>
                </a:solidFill>
                <a:cs typeface="Segoe UI Light"/>
              </a:rPr>
              <a:t>article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 E</a:t>
            </a:r>
            <a:r>
              <a:rPr lang="en-US">
                <a:solidFill>
                  <a:schemeClr val="accent3">
                    <a:lumMod val="75000"/>
                  </a:schemeClr>
                </a:solidFill>
                <a:cs typeface="Segoe UI Light"/>
              </a:rPr>
              <a:t>xplorer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FB73ADB-5F04-8135-A500-26D3C07A4762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FB73ADB-5F04-8135-A500-26D3C07A476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C5CEAB-902A-4EAF-7EC8-09AE9F3ED4CE}"/>
              </a:ext>
            </a:extLst>
          </p:cNvPr>
          <p:cNvSpPr txBox="1">
            <a:spLocks/>
          </p:cNvSpPr>
          <p:nvPr/>
        </p:nvSpPr>
        <p:spPr>
          <a:xfrm>
            <a:off x="495727" y="1471918"/>
            <a:ext cx="11782831" cy="5381885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285750" indent="-28575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 cap="none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>
              <a:cs typeface="Segoe UI Light"/>
            </a:endParaRPr>
          </a:p>
          <a:p>
            <a:r>
              <a:rPr lang="en-US" sz="2400">
                <a:cs typeface="Segoe UI Light"/>
              </a:rPr>
              <a:t>Bismuth Germanium Oxide (BGO) </a:t>
            </a:r>
            <a:r>
              <a:rPr lang="en-US" sz="2400" b="1">
                <a:cs typeface="Segoe UI Light"/>
              </a:rPr>
              <a:t>Calorimeter</a:t>
            </a:r>
            <a:r>
              <a:rPr lang="en-US" sz="2400">
                <a:cs typeface="Segoe UI Light"/>
              </a:rPr>
              <a:t> (14 layers and 22 bars | hodoscope).</a:t>
            </a:r>
          </a:p>
          <a:p>
            <a:r>
              <a:rPr lang="en-US" sz="2400">
                <a:ea typeface="+mn-lt"/>
                <a:cs typeface="+mn-lt"/>
              </a:rPr>
              <a:t>Silicon Tungsten </a:t>
            </a:r>
            <a:r>
              <a:rPr lang="en-US" sz="2400" err="1">
                <a:ea typeface="+mn-lt"/>
                <a:cs typeface="+mn-lt"/>
              </a:rPr>
              <a:t>tracKer</a:t>
            </a:r>
            <a:r>
              <a:rPr lang="en-US" sz="2400">
                <a:ea typeface="+mn-lt"/>
                <a:cs typeface="+mn-lt"/>
              </a:rPr>
              <a:t>-converter (STK) -&gt; Trajectory reconstruction, absolute charge measurement.</a:t>
            </a:r>
          </a:p>
          <a:p>
            <a:r>
              <a:rPr lang="en-US" sz="2400">
                <a:ea typeface="+mn-lt"/>
                <a:cs typeface="+mn-lt"/>
              </a:rPr>
              <a:t>Plastic Scintillator Detector (PSD) -&gt; absolute charge measurement.</a:t>
            </a:r>
          </a:p>
          <a:p>
            <a:r>
              <a:rPr lang="en-US" sz="2400" err="1">
                <a:ea typeface="+mn-lt"/>
                <a:cs typeface="+mn-lt"/>
              </a:rPr>
              <a:t>NeUtron</a:t>
            </a:r>
            <a:r>
              <a:rPr lang="en-US" sz="2400">
                <a:ea typeface="+mn-lt"/>
                <a:cs typeface="+mn-lt"/>
              </a:rPr>
              <a:t> Detector (NUD)</a:t>
            </a:r>
          </a:p>
          <a:p>
            <a:endParaRPr lang="en-US" sz="2400">
              <a:ea typeface="+mn-lt"/>
              <a:cs typeface="+mn-lt"/>
            </a:endParaRPr>
          </a:p>
          <a:p>
            <a:endParaRPr lang="en-US" sz="2400"/>
          </a:p>
          <a:p>
            <a:endParaRPr lang="en-US" sz="2400">
              <a:cs typeface="Segoe UI Light"/>
            </a:endParaRPr>
          </a:p>
          <a:p>
            <a:pPr marL="0" indent="0">
              <a:buNone/>
            </a:pPr>
            <a:endParaRPr lang="en-US" sz="2400">
              <a:cs typeface="Segoe UI Light"/>
            </a:endParaRPr>
          </a:p>
          <a:p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458E41F-B9A6-3B78-4441-1A432CA512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5727" y="7157402"/>
            <a:ext cx="12759480" cy="359126"/>
          </a:xfrm>
        </p:spPr>
        <p:txBody>
          <a:bodyPr lIns="91440" tIns="45720" rIns="91440" bIns="45720" anchor="ctr"/>
          <a:lstStyle/>
          <a:p>
            <a:r>
              <a:rPr lang="en-US" sz="2400">
                <a:ea typeface="+mn-lt"/>
                <a:cs typeface="+mn-lt"/>
              </a:rPr>
              <a:t>Simulated data. Labbeled and Benchmarked (</a:t>
            </a:r>
            <a:r>
              <a:rPr lang="en-US" sz="2400" err="1">
                <a:ea typeface="+mn-lt"/>
                <a:cs typeface="+mn-lt"/>
              </a:rPr>
              <a:t>x,y</a:t>
            </a:r>
            <a:r>
              <a:rPr lang="en-US" sz="2400">
                <a:ea typeface="+mn-lt"/>
                <a:cs typeface="+mn-lt"/>
              </a:rPr>
              <a:t>) BGO entry and exit point.</a:t>
            </a:r>
            <a:endParaRPr lang="en-US">
              <a:ea typeface="+mn-lt"/>
              <a:cs typeface="+mn-lt"/>
            </a:endParaRPr>
          </a:p>
          <a:p>
            <a:endParaRPr lang="en-US" sz="2400">
              <a:cs typeface="Segoe UI Light"/>
            </a:endParaRPr>
          </a:p>
          <a:p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822460-4636-2A3D-6674-3CB613120397}"/>
              </a:ext>
            </a:extLst>
          </p:cNvPr>
          <p:cNvSpPr/>
          <p:nvPr/>
        </p:nvSpPr>
        <p:spPr>
          <a:xfrm>
            <a:off x="5418108" y="3764854"/>
            <a:ext cx="1298619" cy="1438140"/>
          </a:xfrm>
          <a:prstGeom prst="rect">
            <a:avLst/>
          </a:prstGeom>
          <a:solidFill>
            <a:srgbClr val="D7E3EB">
              <a:alpha val="50000"/>
            </a:srgbClr>
          </a:solidFill>
          <a:ln>
            <a:solidFill>
              <a:srgbClr val="73737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cs typeface="Segoe UI Light"/>
              </a:rPr>
              <a:t>22 x (2x7)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A4B0EE2-1F0B-EC6E-9278-24F4BA8E0CE9}"/>
                  </a:ext>
                </a:extLst>
              </p14:cNvPr>
              <p14:cNvContentPartPr/>
              <p14:nvPr/>
            </p14:nvContentPartPr>
            <p14:xfrm>
              <a:off x="7416210" y="3766837"/>
              <a:ext cx="8282" cy="1451779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A4B0EE2-1F0B-EC6E-9278-24F4BA8E0CE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02110" y="3748838"/>
                <a:ext cx="828200" cy="1487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E0EA15D-FA37-1AAC-FA68-584E7A4EF5D5}"/>
                  </a:ext>
                </a:extLst>
              </p14:cNvPr>
              <p14:cNvContentPartPr/>
              <p14:nvPr/>
            </p14:nvContentPartPr>
            <p14:xfrm>
              <a:off x="7573579" y="3775119"/>
              <a:ext cx="8282" cy="1451779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E0EA15D-FA37-1AAC-FA68-584E7A4EF5D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59479" y="3757120"/>
                <a:ext cx="828200" cy="1487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9DEB22E-C41E-1FDA-B0C7-30B619B09D83}"/>
                  </a:ext>
                </a:extLst>
              </p14:cNvPr>
              <p14:cNvContentPartPr/>
              <p14:nvPr/>
            </p14:nvContentPartPr>
            <p14:xfrm>
              <a:off x="7730948" y="3775119"/>
              <a:ext cx="8282" cy="1451779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9DEB22E-C41E-1FDA-B0C7-30B619B09D8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6848" y="3757120"/>
                <a:ext cx="828200" cy="1487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CC83BFB-EEE6-DFD1-990F-299BB86677E4}"/>
                  </a:ext>
                </a:extLst>
              </p14:cNvPr>
              <p14:cNvContentPartPr/>
              <p14:nvPr/>
            </p14:nvContentPartPr>
            <p14:xfrm>
              <a:off x="7888318" y="3775120"/>
              <a:ext cx="8282" cy="1451779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CC83BFB-EEE6-DFD1-990F-299BB86677E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74218" y="3757121"/>
                <a:ext cx="828200" cy="1487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933BC6B-A34D-3296-CEA6-0CDBFD94ED0F}"/>
                  </a:ext>
                </a:extLst>
              </p14:cNvPr>
              <p14:cNvContentPartPr/>
              <p14:nvPr/>
            </p14:nvContentPartPr>
            <p14:xfrm>
              <a:off x="8045688" y="3775119"/>
              <a:ext cx="8282" cy="1451779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933BC6B-A34D-3296-CEA6-0CDBFD94ED0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31588" y="3757120"/>
                <a:ext cx="828200" cy="1487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0D51177-C4D2-0F29-1AC3-80CF06E320C4}"/>
                  </a:ext>
                </a:extLst>
              </p14:cNvPr>
              <p14:cNvContentPartPr/>
              <p14:nvPr/>
            </p14:nvContentPartPr>
            <p14:xfrm>
              <a:off x="8203057" y="3775119"/>
              <a:ext cx="8282" cy="1451779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0D51177-C4D2-0F29-1AC3-80CF06E320C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88957" y="3757120"/>
                <a:ext cx="828200" cy="1487417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1">
            <a:extLst>
              <a:ext uri="{FF2B5EF4-FFF2-40B4-BE49-F238E27FC236}">
                <a16:creationId xmlns:a16="http://schemas.microsoft.com/office/drawing/2014/main" id="{C67D9AAF-424F-D4EE-D587-654C1DE4FC7C}"/>
              </a:ext>
            </a:extLst>
          </p:cNvPr>
          <p:cNvSpPr txBox="1"/>
          <p:nvPr/>
        </p:nvSpPr>
        <p:spPr>
          <a:xfrm>
            <a:off x="5759727" y="5393542"/>
            <a:ext cx="763657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cs typeface="Segoe UI Light"/>
              </a:rPr>
              <a:t>BGO</a:t>
            </a:r>
            <a:endParaRPr lang="en-US">
              <a:cs typeface="Segoe UI Ligh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463B18-B6D0-432C-FB27-C7F12E234A61}"/>
              </a:ext>
            </a:extLst>
          </p:cNvPr>
          <p:cNvSpPr/>
          <p:nvPr/>
        </p:nvSpPr>
        <p:spPr>
          <a:xfrm>
            <a:off x="9211543" y="3773137"/>
            <a:ext cx="445510" cy="1446422"/>
          </a:xfrm>
          <a:prstGeom prst="rect">
            <a:avLst/>
          </a:prstGeom>
          <a:solidFill>
            <a:srgbClr val="D7E3EB">
              <a:alpha val="50000"/>
            </a:srgbClr>
          </a:solidFill>
          <a:ln>
            <a:solidFill>
              <a:srgbClr val="73737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  <a:cs typeface="Segoe UI Light"/>
            </a:endParaRPr>
          </a:p>
        </p:txBody>
      </p:sp>
      <p:sp>
        <p:nvSpPr>
          <p:cNvPr id="27" name="TextBox 1">
            <a:extLst>
              <a:ext uri="{FF2B5EF4-FFF2-40B4-BE49-F238E27FC236}">
                <a16:creationId xmlns:a16="http://schemas.microsoft.com/office/drawing/2014/main" id="{F9E55E67-AC69-BE18-8390-1C939FC8F780}"/>
              </a:ext>
            </a:extLst>
          </p:cNvPr>
          <p:cNvSpPr txBox="1"/>
          <p:nvPr/>
        </p:nvSpPr>
        <p:spPr>
          <a:xfrm>
            <a:off x="7416248" y="5393542"/>
            <a:ext cx="763657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cs typeface="Segoe UI Light"/>
              </a:rPr>
              <a:t>STK</a:t>
            </a:r>
            <a:endParaRPr lang="en-US"/>
          </a:p>
        </p:txBody>
      </p:sp>
      <p:sp>
        <p:nvSpPr>
          <p:cNvPr id="28" name="TextBox 1">
            <a:extLst>
              <a:ext uri="{FF2B5EF4-FFF2-40B4-BE49-F238E27FC236}">
                <a16:creationId xmlns:a16="http://schemas.microsoft.com/office/drawing/2014/main" id="{262EB3F3-DA3A-7681-F3E4-333889C64A5D}"/>
              </a:ext>
            </a:extLst>
          </p:cNvPr>
          <p:cNvSpPr txBox="1"/>
          <p:nvPr/>
        </p:nvSpPr>
        <p:spPr>
          <a:xfrm>
            <a:off x="9139031" y="5393541"/>
            <a:ext cx="763657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cs typeface="Segoe UI Light"/>
              </a:rPr>
              <a:t>PSD</a:t>
            </a:r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65ECF89-B7E4-6FB2-147E-AE162EE4DF86}"/>
              </a:ext>
            </a:extLst>
          </p:cNvPr>
          <p:cNvCxnSpPr/>
          <p:nvPr/>
        </p:nvCxnSpPr>
        <p:spPr>
          <a:xfrm flipV="1">
            <a:off x="4373217" y="3973902"/>
            <a:ext cx="6766891" cy="1118152"/>
          </a:xfrm>
          <a:prstGeom prst="straightConnector1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340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aph with blue squares&#10;&#10;Description automatically generated">
            <a:extLst>
              <a:ext uri="{FF2B5EF4-FFF2-40B4-BE49-F238E27FC236}">
                <a16:creationId xmlns:a16="http://schemas.microsoft.com/office/drawing/2014/main" id="{CCD30B8A-D925-44A9-0EA5-CDF651C3C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8" y="704412"/>
            <a:ext cx="9943352" cy="58001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B2F222-7C9F-AE0A-598D-49BA382FE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35" y="190500"/>
            <a:ext cx="10044967" cy="978408"/>
          </a:xfrm>
        </p:spPr>
        <p:txBody>
          <a:bodyPr lIns="91440" tIns="45720" rIns="91440" bIns="45720" anchor="ctr"/>
          <a:lstStyle/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Overview of the task </a:t>
            </a:r>
          </a:p>
        </p:txBody>
      </p:sp>
      <p:pic>
        <p:nvPicPr>
          <p:cNvPr id="12" name="Picture 11" descr="A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AB916204-F54A-7519-4BFD-997D1EEE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9824" y="2499159"/>
            <a:ext cx="1333500" cy="23717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EF5ACDB-E72E-1BD7-67F7-BF1F54650B09}"/>
              </a:ext>
            </a:extLst>
          </p:cNvPr>
          <p:cNvSpPr txBox="1"/>
          <p:nvPr/>
        </p:nvSpPr>
        <p:spPr>
          <a:xfrm>
            <a:off x="8718318" y="2329180"/>
            <a:ext cx="270510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600" dirty="0">
                <a:cs typeface="Segoe UI Light"/>
              </a:rPr>
              <a:t>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7E03DAA-C339-037E-9617-3DF80136199F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7E03DAA-C339-037E-9617-3DF8013619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340C01-6EAD-83AF-18B6-0DCDD420A9ED}"/>
              </a:ext>
            </a:extLst>
          </p:cNvPr>
          <p:cNvCxnSpPr/>
          <p:nvPr/>
        </p:nvCxnSpPr>
        <p:spPr>
          <a:xfrm flipV="1">
            <a:off x="8435662" y="3734872"/>
            <a:ext cx="129862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83B7AB-CB7F-F755-27C8-72FA56A1378E}"/>
              </a:ext>
            </a:extLst>
          </p:cNvPr>
          <p:cNvSpPr txBox="1"/>
          <p:nvPr/>
        </p:nvSpPr>
        <p:spPr>
          <a:xfrm>
            <a:off x="955182" y="6149662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1 : BGO Calorimeter Shower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142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aph with blue squares&#10;&#10;Description automatically generated">
            <a:extLst>
              <a:ext uri="{FF2B5EF4-FFF2-40B4-BE49-F238E27FC236}">
                <a16:creationId xmlns:a16="http://schemas.microsoft.com/office/drawing/2014/main" id="{E91715AD-B641-B64F-9F36-3FDB0E2FE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421" y="1981568"/>
            <a:ext cx="7721748" cy="45015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BB11929-DFB6-17E1-A883-127937B6F033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Convolutional neural network 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CCDC73A-3D14-FA4C-F856-074BA29FAE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6459" y="827973"/>
            <a:ext cx="9818804" cy="3772027"/>
          </a:xfrm>
        </p:spPr>
        <p:txBody>
          <a:bodyPr lIns="91440" tIns="45720" rIns="91440" bIns="45720" anchor="ctr"/>
          <a:lstStyle/>
          <a:p>
            <a:r>
              <a:rPr lang="en-US" sz="2400">
                <a:cs typeface="Segoe UI Light"/>
              </a:rPr>
              <a:t>22 x 14 x 1 | 8-bits encoded pixels. Relatively big input.</a:t>
            </a:r>
            <a:endParaRPr lang="en-US">
              <a:cs typeface="Segoe UI Light"/>
            </a:endParaRPr>
          </a:p>
          <a:p>
            <a:r>
              <a:rPr lang="en-US" sz="2400">
                <a:cs typeface="Segoe UI Light"/>
              </a:rPr>
              <a:t>Most of the pixels contain no information </a:t>
            </a:r>
            <a:endParaRPr lang="en-US" sz="2400"/>
          </a:p>
          <a:p>
            <a:r>
              <a:rPr lang="en-US" sz="2400">
                <a:cs typeface="Segoe UI Light"/>
              </a:rPr>
              <a:t>Sharp edge and vicinity effect -&gt; Use of Kernel filter </a:t>
            </a:r>
          </a:p>
          <a:p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1D5FA7-0811-0070-D4E0-665B587711CE}"/>
              </a:ext>
            </a:extLst>
          </p:cNvPr>
          <p:cNvCxnSpPr/>
          <p:nvPr/>
        </p:nvCxnSpPr>
        <p:spPr>
          <a:xfrm>
            <a:off x="7852455" y="3383914"/>
            <a:ext cx="639792" cy="3594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1110DF9-CAEB-0858-D996-366DF86423E7}"/>
              </a:ext>
            </a:extLst>
          </p:cNvPr>
          <p:cNvCxnSpPr>
            <a:cxnSpLocks/>
          </p:cNvCxnSpPr>
          <p:nvPr/>
        </p:nvCxnSpPr>
        <p:spPr>
          <a:xfrm>
            <a:off x="7852454" y="4472998"/>
            <a:ext cx="639792" cy="3594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3E0F62-7E14-1F9D-3C08-D75605CCF5C5}"/>
              </a:ext>
            </a:extLst>
          </p:cNvPr>
          <p:cNvCxnSpPr/>
          <p:nvPr/>
        </p:nvCxnSpPr>
        <p:spPr>
          <a:xfrm flipH="1">
            <a:off x="8496559" y="3389337"/>
            <a:ext cx="2" cy="1089085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7EDA85C-651D-8FCB-F530-B5255B1022D6}"/>
              </a:ext>
            </a:extLst>
          </p:cNvPr>
          <p:cNvCxnSpPr>
            <a:cxnSpLocks/>
          </p:cNvCxnSpPr>
          <p:nvPr/>
        </p:nvCxnSpPr>
        <p:spPr>
          <a:xfrm flipH="1">
            <a:off x="7853172" y="3389336"/>
            <a:ext cx="2" cy="1089085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5A28678-BC88-FB95-E056-0E9959091FDF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5A28678-BC88-FB95-E056-0E9959091F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EAD16F10-FDAF-BD91-C503-530AFCAC5394}"/>
              </a:ext>
            </a:extLst>
          </p:cNvPr>
          <p:cNvSpPr txBox="1"/>
          <p:nvPr/>
        </p:nvSpPr>
        <p:spPr>
          <a:xfrm>
            <a:off x="5419858" y="6085267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2 : BGO Calorimeter Shower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402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DA60891-486E-4659-7620-14CE997660BF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Data preprocessing 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4E4897-DDD5-BD9C-C59D-31D8924D1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655" y="1082261"/>
            <a:ext cx="9677909" cy="56873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3BACE1-4CF7-DFB2-67F9-C8D0736A5C89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3BACE1-4CF7-DFB2-67F9-C8D0736A5C8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E26EE9A4-0986-5ADF-AAD5-B22FD79B2BB0}"/>
              </a:ext>
            </a:extLst>
          </p:cNvPr>
          <p:cNvSpPr txBox="1"/>
          <p:nvPr/>
        </p:nvSpPr>
        <p:spPr>
          <a:xfrm>
            <a:off x="2039154" y="1352281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3 : Train, Test, Validation Data Split Proportions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186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rawing of a cube with a laser beam&#10;&#10;Description automatically generated">
            <a:extLst>
              <a:ext uri="{FF2B5EF4-FFF2-40B4-BE49-F238E27FC236}">
                <a16:creationId xmlns:a16="http://schemas.microsoft.com/office/drawing/2014/main" id="{9A17A714-3E7C-6A87-D846-676B717A9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84" y="1196359"/>
            <a:ext cx="6935056" cy="17854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1DAAAF6-07A1-84F4-D00C-067687771912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CNN architecture – model 1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873D6AD-7D25-583B-B1B4-73F02BDD46B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7898" y="827973"/>
            <a:ext cx="9827365" cy="895263"/>
          </a:xfrm>
        </p:spPr>
        <p:txBody>
          <a:bodyPr lIns="91440" tIns="45720" rIns="91440" bIns="45720" anchor="ctr"/>
          <a:lstStyle/>
          <a:p>
            <a:pPr marL="0" indent="0">
              <a:buNone/>
            </a:pPr>
            <a:endParaRPr lang="en-US" sz="2400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  <a:p>
            <a:endParaRPr lang="en-US">
              <a:cs typeface="Segoe UI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2EA173-CA31-1A61-5EE9-6B2CF122291D}"/>
              </a:ext>
            </a:extLst>
          </p:cNvPr>
          <p:cNvSpPr txBox="1"/>
          <p:nvPr/>
        </p:nvSpPr>
        <p:spPr>
          <a:xfrm>
            <a:off x="897276" y="1171254"/>
            <a:ext cx="56850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cs typeface="Segoe UI Light"/>
              </a:rPr>
              <a:t>Im</a:t>
            </a:r>
            <a:endParaRPr lang="en-US" sz="2000">
              <a:cs typeface="Segoe U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2B557C-450B-6A56-6BE4-941BE9941528}"/>
              </a:ext>
            </a:extLst>
          </p:cNvPr>
          <p:cNvSpPr txBox="1"/>
          <p:nvPr/>
        </p:nvSpPr>
        <p:spPr>
          <a:xfrm>
            <a:off x="1530849" y="1171253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231212-6535-ADC8-447A-B7592B8D74A8}"/>
              </a:ext>
            </a:extLst>
          </p:cNvPr>
          <p:cNvSpPr txBox="1"/>
          <p:nvPr/>
        </p:nvSpPr>
        <p:spPr>
          <a:xfrm>
            <a:off x="2455523" y="1205501"/>
            <a:ext cx="56850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MP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B2673D-68CE-710F-C1B6-C45DDBF08A7E}"/>
              </a:ext>
            </a:extLst>
          </p:cNvPr>
          <p:cNvSpPr txBox="1"/>
          <p:nvPr/>
        </p:nvSpPr>
        <p:spPr>
          <a:xfrm>
            <a:off x="3106219" y="1239746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388BAC-F15B-75CD-603B-5341C0863D64}"/>
              </a:ext>
            </a:extLst>
          </p:cNvPr>
          <p:cNvSpPr txBox="1"/>
          <p:nvPr/>
        </p:nvSpPr>
        <p:spPr>
          <a:xfrm>
            <a:off x="3962399" y="1308242"/>
            <a:ext cx="56850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MP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9DF02C-02BF-B543-C79C-11AB04035C7A}"/>
              </a:ext>
            </a:extLst>
          </p:cNvPr>
          <p:cNvSpPr txBox="1"/>
          <p:nvPr/>
        </p:nvSpPr>
        <p:spPr>
          <a:xfrm>
            <a:off x="4544600" y="1556532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E8710F-E805-FCC8-1B4D-A1E987F29A80}"/>
              </a:ext>
            </a:extLst>
          </p:cNvPr>
          <p:cNvSpPr txBox="1"/>
          <p:nvPr/>
        </p:nvSpPr>
        <p:spPr>
          <a:xfrm>
            <a:off x="5931610" y="1359610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Hidden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3F096F-96FC-DD12-38D3-33BE4C460994}"/>
              </a:ext>
            </a:extLst>
          </p:cNvPr>
          <p:cNvSpPr txBox="1"/>
          <p:nvPr/>
        </p:nvSpPr>
        <p:spPr>
          <a:xfrm>
            <a:off x="7429924" y="2027430"/>
            <a:ext cx="184421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4x1 output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B057D21F-FF24-25C5-170A-ACE39C9798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652588"/>
              </p:ext>
            </p:extLst>
          </p:nvPr>
        </p:nvGraphicFramePr>
        <p:xfrm>
          <a:off x="497449" y="2832529"/>
          <a:ext cx="11636816" cy="37083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7363">
                  <a:extLst>
                    <a:ext uri="{9D8B030D-6E8A-4147-A177-3AD203B41FA5}">
                      <a16:colId xmlns:a16="http://schemas.microsoft.com/office/drawing/2014/main" val="433400040"/>
                    </a:ext>
                  </a:extLst>
                </a:gridCol>
                <a:gridCol w="1924538">
                  <a:extLst>
                    <a:ext uri="{9D8B030D-6E8A-4147-A177-3AD203B41FA5}">
                      <a16:colId xmlns:a16="http://schemas.microsoft.com/office/drawing/2014/main" val="1472152082"/>
                    </a:ext>
                  </a:extLst>
                </a:gridCol>
                <a:gridCol w="2730189">
                  <a:extLst>
                    <a:ext uri="{9D8B030D-6E8A-4147-A177-3AD203B41FA5}">
                      <a16:colId xmlns:a16="http://schemas.microsoft.com/office/drawing/2014/main" val="3128886046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3803425339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11180125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Layer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Shape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Filter type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 err="1"/>
                        <a:t>Flter</a:t>
                      </a:r>
                      <a:r>
                        <a:rPr lang="en-US" u="none"/>
                        <a:t> (Z x (X / Y) 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Params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7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Input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14 x 22 x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Convolution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5 x 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32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Conv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10 x 20 x 52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Max Pooling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2 x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832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84959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Max Pooled 1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 x 10 x 42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Convolution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 x 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636107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8 x 42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Max Pooling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32802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04143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Max Pooled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4 x 32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Convolution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u="none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592805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1 x 32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Flatten and Feed-Forward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5408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845274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Dense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Feed-Forward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2112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6233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Output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260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21725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b="1"/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/>
                        <a:t>41'414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528192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A8FF67A-C410-8629-5226-488435C4A069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A8FF67A-C410-8629-5226-488435C4A0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057DD3C-828C-7072-B7E5-9C401EC7CCB7}"/>
              </a:ext>
            </a:extLst>
          </p:cNvPr>
          <p:cNvSpPr txBox="1"/>
          <p:nvPr/>
        </p:nvSpPr>
        <p:spPr>
          <a:xfrm>
            <a:off x="482957" y="6278451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Table 1 : Model 1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7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rawing of a rectangular object with a laser beam&#10;&#10;Description automatically generated">
            <a:extLst>
              <a:ext uri="{FF2B5EF4-FFF2-40B4-BE49-F238E27FC236}">
                <a16:creationId xmlns:a16="http://schemas.microsoft.com/office/drawing/2014/main" id="{B9D55013-489C-B3D6-E112-56957563E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4400340"/>
            <a:ext cx="7600461" cy="245347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2EE6F4C-A9DA-C47D-B823-315E93114681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CNN architecture – model 2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ACDB5F5-C2B5-CE58-7975-4E0AA5B667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630918"/>
              </p:ext>
            </p:extLst>
          </p:nvPr>
        </p:nvGraphicFramePr>
        <p:xfrm>
          <a:off x="497449" y="1171760"/>
          <a:ext cx="11636816" cy="29667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7363">
                  <a:extLst>
                    <a:ext uri="{9D8B030D-6E8A-4147-A177-3AD203B41FA5}">
                      <a16:colId xmlns:a16="http://schemas.microsoft.com/office/drawing/2014/main" val="433400040"/>
                    </a:ext>
                  </a:extLst>
                </a:gridCol>
                <a:gridCol w="1992923">
                  <a:extLst>
                    <a:ext uri="{9D8B030D-6E8A-4147-A177-3AD203B41FA5}">
                      <a16:colId xmlns:a16="http://schemas.microsoft.com/office/drawing/2014/main" val="1472152082"/>
                    </a:ext>
                  </a:extLst>
                </a:gridCol>
                <a:gridCol w="2661804">
                  <a:extLst>
                    <a:ext uri="{9D8B030D-6E8A-4147-A177-3AD203B41FA5}">
                      <a16:colId xmlns:a16="http://schemas.microsoft.com/office/drawing/2014/main" val="3128886046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3803425339"/>
                    </a:ext>
                  </a:extLst>
                </a:gridCol>
                <a:gridCol w="2327363">
                  <a:extLst>
                    <a:ext uri="{9D8B030D-6E8A-4147-A177-3AD203B41FA5}">
                      <a16:colId xmlns:a16="http://schemas.microsoft.com/office/drawing/2014/main" val="11180125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Layer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Shape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Filter type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 err="1"/>
                        <a:t>Flter</a:t>
                      </a:r>
                      <a:r>
                        <a:rPr lang="en-US" u="none"/>
                        <a:t> (Z x (X / Y) 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Params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47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Input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14 x 22 x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Convolution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5 x 4</a:t>
                      </a:r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32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u="none"/>
                        <a:t>Conv 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10 x 19 x 32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Segoe UI Light"/>
                        </a:rPr>
                        <a:t>Convolution</a:t>
                      </a:r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 x 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u="none"/>
                        <a:t>672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849591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 x 16 x 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Segoe UI Light"/>
                        </a:rPr>
                        <a:t>Convolution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 x 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20512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04143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Conv 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1 x 1 x 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Flatten and Feed-Forward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24584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845274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Dense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64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Feed-Forward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576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6233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Output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-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u="none"/>
                        <a:t>260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21725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b="1"/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/>
                        <a:t>46'604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52819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9F38F26-A128-89C5-6DEC-B5643B22725C}"/>
              </a:ext>
            </a:extLst>
          </p:cNvPr>
          <p:cNvSpPr txBox="1"/>
          <p:nvPr/>
        </p:nvSpPr>
        <p:spPr>
          <a:xfrm>
            <a:off x="1366199" y="4258331"/>
            <a:ext cx="56850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cs typeface="Segoe UI Light"/>
              </a:rPr>
              <a:t>Im</a:t>
            </a:r>
            <a:endParaRPr lang="en-US" sz="2000">
              <a:cs typeface="Segoe U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926F7D-A871-E8C6-7C2E-59A24AA9239E}"/>
              </a:ext>
            </a:extLst>
          </p:cNvPr>
          <p:cNvSpPr txBox="1"/>
          <p:nvPr/>
        </p:nvSpPr>
        <p:spPr>
          <a:xfrm>
            <a:off x="2165849" y="4326715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3A20D8-93C7-AA42-E1DD-2332848683A0}"/>
              </a:ext>
            </a:extLst>
          </p:cNvPr>
          <p:cNvSpPr txBox="1"/>
          <p:nvPr/>
        </p:nvSpPr>
        <p:spPr>
          <a:xfrm>
            <a:off x="3594680" y="4453823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195756-A4D0-7E40-14E4-8E815730427D}"/>
              </a:ext>
            </a:extLst>
          </p:cNvPr>
          <p:cNvSpPr txBox="1"/>
          <p:nvPr/>
        </p:nvSpPr>
        <p:spPr>
          <a:xfrm>
            <a:off x="5111215" y="5014840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Conv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D72F4A-E9E7-5BE2-A2DC-21FD2F9500E0}"/>
              </a:ext>
            </a:extLst>
          </p:cNvPr>
          <p:cNvSpPr txBox="1"/>
          <p:nvPr/>
        </p:nvSpPr>
        <p:spPr>
          <a:xfrm>
            <a:off x="6605687" y="4856995"/>
            <a:ext cx="12876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Hidden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A73418-7CD4-6D31-E549-86666D3FBF7A}"/>
              </a:ext>
            </a:extLst>
          </p:cNvPr>
          <p:cNvSpPr txBox="1"/>
          <p:nvPr/>
        </p:nvSpPr>
        <p:spPr>
          <a:xfrm>
            <a:off x="8201693" y="5817892"/>
            <a:ext cx="184421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cs typeface="Segoe UI Light"/>
              </a:rPr>
              <a:t>4x1 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3B62440-01F2-33F0-BC1C-FAEF707EE31B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3B62440-01F2-33F0-BC1C-FAEF707EE3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4E9CCB94-4FCE-957E-A9E6-F05651549734}"/>
              </a:ext>
            </a:extLst>
          </p:cNvPr>
          <p:cNvSpPr txBox="1"/>
          <p:nvPr/>
        </p:nvSpPr>
        <p:spPr>
          <a:xfrm>
            <a:off x="493689" y="3767071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Table 2 : Model 2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733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337B12-B87B-2D30-96E4-635621CEC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49" y="355569"/>
            <a:ext cx="10523035" cy="613473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97149C7-9023-5B6C-6BBA-ACA871B6078F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CNN model comparison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4717755-6598-80BB-F2BE-D5FE4B792AC0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4717755-6598-80BB-F2BE-D5FE4B792AC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38CCBB8-2A8A-454E-4266-454BB58F95EE}"/>
              </a:ext>
            </a:extLst>
          </p:cNvPr>
          <p:cNvSpPr txBox="1"/>
          <p:nvPr/>
        </p:nvSpPr>
        <p:spPr>
          <a:xfrm>
            <a:off x="1953295" y="6310647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4 : Model 1 and 2 History compared to benchmarked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17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graph showing a red line&#10;&#10;Description automatically generated">
            <a:extLst>
              <a:ext uri="{FF2B5EF4-FFF2-40B4-BE49-F238E27FC236}">
                <a16:creationId xmlns:a16="http://schemas.microsoft.com/office/drawing/2014/main" id="{BCE87F2F-FDF8-C58A-AC07-71C2F5EB9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61" y="474870"/>
            <a:ext cx="10546521" cy="617330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32B11A3-9C41-4F4D-1C25-5062B696F7C9}"/>
              </a:ext>
            </a:extLst>
          </p:cNvPr>
          <p:cNvSpPr txBox="1">
            <a:spLocks/>
          </p:cNvSpPr>
          <p:nvPr/>
        </p:nvSpPr>
        <p:spPr>
          <a:xfrm>
            <a:off x="499035" y="190500"/>
            <a:ext cx="10044967" cy="978408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200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accent3">
                    <a:lumMod val="75000"/>
                  </a:schemeClr>
                </a:solidFill>
                <a:cs typeface="Segoe UI Light"/>
              </a:rPr>
              <a:t>Using particle energy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9CEA935-30EE-1966-88B3-21A2D410823B}"/>
                  </a:ext>
                </a:extLst>
              </p14:cNvPr>
              <p14:cNvContentPartPr/>
              <p14:nvPr/>
            </p14:nvContentPartPr>
            <p14:xfrm flipV="1">
              <a:off x="496957" y="1024969"/>
              <a:ext cx="11064338" cy="88348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9CEA935-30EE-1966-88B3-21A2D41082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487957" y="-1183731"/>
                <a:ext cx="11081978" cy="44174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3ACA871-53BF-CECA-230E-656FAB6934E2}"/>
              </a:ext>
            </a:extLst>
          </p:cNvPr>
          <p:cNvSpPr txBox="1"/>
          <p:nvPr/>
        </p:nvSpPr>
        <p:spPr>
          <a:xfrm>
            <a:off x="1953295" y="6364309"/>
            <a:ext cx="69545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Segoe UI Light"/>
              </a:rPr>
              <a:t>Figure 5 : Shower total energy and pixel maximum energy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143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7">
      <a:dk1>
        <a:srgbClr val="000000"/>
      </a:dk1>
      <a:lt1>
        <a:srgbClr val="FFFFFF"/>
      </a:lt1>
      <a:dk2>
        <a:srgbClr val="BBAA9C"/>
      </a:dk2>
      <a:lt2>
        <a:srgbClr val="E7E6E6"/>
      </a:lt2>
      <a:accent1>
        <a:srgbClr val="668A60"/>
      </a:accent1>
      <a:accent2>
        <a:srgbClr val="702128"/>
      </a:accent2>
      <a:accent3>
        <a:srgbClr val="46708C"/>
      </a:accent3>
      <a:accent4>
        <a:srgbClr val="BB2606"/>
      </a:accent4>
      <a:accent5>
        <a:srgbClr val="F1910F"/>
      </a:accent5>
      <a:accent6>
        <a:srgbClr val="FBD5AD"/>
      </a:accent6>
      <a:hlink>
        <a:srgbClr val="6F2127"/>
      </a:hlink>
      <a:folHlink>
        <a:srgbClr val="BB2606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EB91EBED-606F-4526-98F2-0BC37D122083}" vid="{0066A017-97AF-4FCB-BD31-68FEF3C011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    Particle Trajectory  reconstruction with deep learning</vt:lpstr>
      <vt:lpstr>Dark matter particle Explorer</vt:lpstr>
      <vt:lpstr>Overview of the task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TRIP PLANNER</dc:title>
  <dc:creator/>
  <cp:revision>102</cp:revision>
  <dcterms:created xsi:type="dcterms:W3CDTF">2024-05-31T07:28:19Z</dcterms:created>
  <dcterms:modified xsi:type="dcterms:W3CDTF">2024-05-31T11:30:22Z</dcterms:modified>
</cp:coreProperties>
</file>

<file path=docProps/thumbnail.jpeg>
</file>